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7" r:id="rId2"/>
    <p:sldId id="257" r:id="rId3"/>
    <p:sldId id="319" r:id="rId4"/>
    <p:sldId id="325" r:id="rId5"/>
    <p:sldId id="265" r:id="rId6"/>
    <p:sldId id="266" r:id="rId7"/>
    <p:sldId id="274" r:id="rId8"/>
    <p:sldId id="276" r:id="rId9"/>
    <p:sldId id="323" r:id="rId10"/>
    <p:sldId id="327" r:id="rId11"/>
    <p:sldId id="326" r:id="rId12"/>
    <p:sldId id="328" r:id="rId13"/>
    <p:sldId id="329" r:id="rId14"/>
    <p:sldId id="330" r:id="rId15"/>
    <p:sldId id="320" r:id="rId1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B7"/>
    <a:srgbClr val="2C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008" autoAdjust="0"/>
  </p:normalViewPr>
  <p:slideViewPr>
    <p:cSldViewPr>
      <p:cViewPr varScale="1">
        <p:scale>
          <a:sx n="123" d="100"/>
          <a:sy n="123" d="100"/>
        </p:scale>
        <p:origin x="69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A4E05-4020-4702-AEC0-A531C8C5FA2B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94274-1A60-441E-9E0A-1ED14766CC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6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94274-1A60-441E-9E0A-1ED14766CC2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95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5FE507-4903-F6E3-A5FD-4A81F37A0F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75" y="4284"/>
            <a:ext cx="12174649" cy="68494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30445" y="79324"/>
            <a:ext cx="3531108" cy="33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58186" y="1450086"/>
            <a:ext cx="7675626" cy="185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5"/>
          <a:stretch/>
        </p:blipFill>
        <p:spPr>
          <a:xfrm>
            <a:off x="0" y="0"/>
            <a:ext cx="12192000" cy="6895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562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Ссылка: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htthttps://facecast.net/v/clients/webinar_medcon/16_06_23/index.html</a:t>
            </a:r>
          </a:p>
          <a:p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Москва, </a:t>
            </a:r>
            <a:r>
              <a:rPr lang="ru-RU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Русаковская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ул., 24, Отель «</a:t>
            </a:r>
            <a:r>
              <a:rPr lang="ru-RU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Холидей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Инн Москва Сокольники»</a:t>
            </a:r>
          </a:p>
        </p:txBody>
      </p:sp>
    </p:spTree>
    <p:extLst>
      <p:ext uri="{BB962C8B-B14F-4D97-AF65-F5344CB8AC3E}">
        <p14:creationId xmlns:p14="http://schemas.microsoft.com/office/powerpoint/2010/main" val="107921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4082" y="354330"/>
            <a:ext cx="18395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80" dirty="0">
                <a:latin typeface="Calibri" panose="020F0502020204030204" pitchFamily="34" charset="0"/>
                <a:cs typeface="Calibri" panose="020F0502020204030204" pitchFamily="34" charset="0"/>
              </a:rPr>
              <a:t>ФОТООТЧЕТ</a:t>
            </a:r>
          </a:p>
        </p:txBody>
      </p:sp>
      <p:pic>
        <p:nvPicPr>
          <p:cNvPr id="6146" name="Picture 2" descr="https://downloader.disk.yandex.ru/preview/bca72b82bca76bf359c1a8cf472e6a819240ed1aa8f358158fadc05b601d922a/6492f00b/eD6BfXqaqYuvTc2-32mOfCQ89pGzWpUaFGCbQgnTzVj13h8adwbTg5bJ1dD97w8PDcOK1_JdgIxtAwaiGohA4A%3D%3D?uid=0&amp;filename=IMG_0985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t="10749" r="11862" b="9712"/>
          <a:stretch/>
        </p:blipFill>
        <p:spPr bwMode="auto">
          <a:xfrm>
            <a:off x="2365592" y="904895"/>
            <a:ext cx="354468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ownloader.disk.yandex.ru/preview/146ec474c5480cd00b3d7fea5c76df2b16f981065f9aa1fb5d2742447cd2a2e2/6492f00b/PBjcwo4kvVIpTWjk4AKR5egLBMfDLSMryIS7nauTiJvKs5CT569fJzanFm37OPEp5cgyrbXHMqjgUhTaCudmNA%3D%3D?uid=0&amp;filename=IMG_1012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5365"/>
            <a:ext cx="1617148" cy="23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downloader.disk.yandex.ru/preview/7a65c638edb7a852332a49e3e57dc2e137f9358e23f885d0b3e7d605ddffb98b/64931307/Yec6GxMYC4fdvoPvkG1o73vawvL5-6StO1ZeYJ88IR_IgPMcW53OS9VC0lw9XEV8Gg2Uj1NWff9NZgG_8h5xAw%3D%3D?uid=0&amp;filename=IMG_1118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14"/>
          <a:stretch/>
        </p:blipFill>
        <p:spPr bwMode="auto">
          <a:xfrm>
            <a:off x="6325710" y="891391"/>
            <a:ext cx="156465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downloader.disk.yandex.ru/preview/827513de9a9fc1a12b31ba18bb865668996d0b05396447aeff8d0b1d108c8924/6493134b/-yqVmZTo8fV5lGz_qSCXDgJ9SV1x_qec3DAgTocwwKIujck6Qf6kZVWNgl7PrR9ICelsvrMnbD_83gG7-wGr2Q%3D%3D?uid=0&amp;filename=IMG_1224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7503" r="31546" b="50293"/>
          <a:stretch/>
        </p:blipFill>
        <p:spPr bwMode="auto">
          <a:xfrm>
            <a:off x="8305800" y="903790"/>
            <a:ext cx="3560605" cy="237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downloader.disk.yandex.ru/preview/7fb68e7b6039204bb9178d1c114b1b716283691bd286cedff7039bdfc6b346c4/649313b0/PnGgylfsQt-_KRQigmUX4xH-RdddsJH9Fl7MiH5dE6LVZCt9GT2dkG7LaVVcQUUwTDl2jrS-K9S-cDEKGsEZEA%3D%3D?uid=0&amp;filename=IMG_1278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886200"/>
            <a:ext cx="1617148" cy="229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downloader.disk.yandex.ru/preview/4c68a20ac72414cd87723743fb5acad4f2bfc948ede4efc405f839db19e9de80/64931410/W0tER5A0Y8tHu5JB_Las9eeP22CssbbyTdgzM46qv8QTBiAGXA3CzgDmvAVOy--zak6wQ2fZN-zcITHEYJLo-w%3D%3D?uid=0&amp;filename=IMG_1317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592" y="3886200"/>
            <a:ext cx="1607507" cy="229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downloader.disk.yandex.ru/preview/80011b3f55dd20f6163b064cbd319483f70c8c5f673fbfbba817ae8935eb2810/649314b3/73vkNCnli-fkB7s9P0LZX5bj7z4YeFV-lKhukAKJ3OI8HO137FB7WYMGeGAq-6zPN4pxNKYbp--KDBXfYufpJw%3D%3D?uid=0&amp;filename=IMG_1368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53" y="3886200"/>
            <a:ext cx="1689450" cy="229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downloader.disk.yandex.ru/preview/478ab7dc03b9a53a64aa61481c762f325b4cbbc5f89041da8264deef1952c9a6/649314da/Q6BknczwLfL_e0C5rxSJFahL8wbQBTfRKEUl3YKCKb-CT1ZMmMWgOqOxSXRIb0SKCgxpn-czpRM2mXDySf7sJg%3D%3D?uid=0&amp;filename=IMG_1396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13" y="3886201"/>
            <a:ext cx="1520746" cy="229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downloader.disk.yandex.ru/preview/a8cf0012031f920d8ce0e118df1d3c5fbfd5f8ebc2f5d8bf58abde7a2dad3a78/649314da/Auh1yBe1dp8_02TIWWHEh0qI_3j4R7t8Wwq9APP6U_mSuah6R6BF-ROlfRj4SdHpUtJtejSid0hn46ARaYtssg%3D%3D?uid=0&amp;filename=IMG_1413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763" y="3886201"/>
            <a:ext cx="1689450" cy="229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s://downloader.disk.yandex.ru/preview/43f53e546542e169144c0b23c8cb5ec176a091c18b6fa2f32c0f4ecd4502dc1e/64931586/pdMxIN-JQcoUA7bHxN0WK4XSb4dmF40UAEXUxl3J19RNUOL2A-vtlg2m0T1ZAcPwUhfwzdIgPQsx4DEIIaamnw%3D%3D?uid=0&amp;filename=IMG_1484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429" y="3886200"/>
            <a:ext cx="1527976" cy="229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40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4082" y="228600"/>
            <a:ext cx="18395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80" dirty="0">
                <a:latin typeface="Calibri" panose="020F0502020204030204" pitchFamily="34" charset="0"/>
                <a:cs typeface="Calibri" panose="020F0502020204030204" pitchFamily="34" charset="0"/>
              </a:rPr>
              <a:t>ФОТООТЧЕТ</a:t>
            </a:r>
          </a:p>
        </p:txBody>
      </p:sp>
      <p:pic>
        <p:nvPicPr>
          <p:cNvPr id="5122" name="Picture 2" descr="https://downloader.disk.yandex.ru/preview/801314b959af469732d27e56b709585527243bd6fe7556c7f353d502a32288ba/6492efb9/qVplV4AUZ779m4oxytrImixxgKPluLHBaTueWClxTdISSrG_hdK2YhFksznzG_fOBj97RS5_0M0IoIDdBS6yWQ%3D%3D?uid=0&amp;filename=IMG_0958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1905000" cy="2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ownloader.disk.yandex.ru/preview/2e5380e623c523ab02b2fde4a843ff0f85e324659c89a694615c087efde13e03/6492efb9/LNIOiRCTV-eyEvG_nQDJFbZ4jeOFvooVPdBZX2sIwC7Ju9oFC1meTRRCNSdTQoRAZeJ_X5NKisAi3cmjCblkAg%3D%3D?uid=0&amp;filename=IMG_0964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79" y="763929"/>
            <a:ext cx="1905001" cy="2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downloader.disk.yandex.ru/preview/f05d0ad016645f4bc32c6560a75c008e6f9ac261b18199eab1d97619576fa176/6492f00b/cWAlwpw0cIJL4BdP0yrsXQhl_BVVOmLhGbDXEAQbZxTL6ChWU52IAHmFyrMsFGxL-gMAD9oUqu1ZMsJ0x8pN-g%3D%3D?uid=0&amp;filename=IMG_1042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61" y="762000"/>
            <a:ext cx="1905001" cy="28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downloader.disk.yandex.ru/preview/3ea0417213e808ad96bf4f888b20ea97a86b2a4de3af82cf9f00b7fd5e2621e4/64931307/xAxN69xWCMnXMMu-oBq3MZVwH-P8Ue-PdR7NSTHsic5U2ti8Kv8rtpVqosKgNUM5sOdNbx7KAFV58dgLAG0e_Q%3D%3D?uid=0&amp;filename=IMG_1155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641" y="762000"/>
            <a:ext cx="4292435" cy="2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downloader.disk.yandex.ru/preview/ccc1092322c64e6d30c9bd321c7fe8acd937ee8485cfb9a52a2c64525ddf7a90/649313b0/OTNd3NcGNLGP1AJdyglTKd6JTOa6V-tlE_j3i58Ra3UZhJxUqDsgvPqhG8SF3FtHPd8diUAHbfcrzQNWmv3ubA%3D%3D?uid=0&amp;filename=IMG_1233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6" y="3810000"/>
            <a:ext cx="1912067" cy="287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downloader.disk.yandex.ru/preview/3cf9afe677ff5391c18aac62d1dd0c78e08a1c6cfcb04198a2885edab81084c4/649313b0/lJN3U2c2SMQPWveip602CgEcH5OthINs2RL8qn1e_v9_g-Y3tv-4D6pKbcnDYTmc-rWG44_Ms3xN3IiwPqWtwQ%3D%3D?uid=0&amp;filename=IMG_1270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9" t="10425" r="38151" b="54885"/>
          <a:stretch/>
        </p:blipFill>
        <p:spPr bwMode="auto">
          <a:xfrm>
            <a:off x="3747661" y="3805516"/>
            <a:ext cx="4292435" cy="28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downloader.disk.yandex.ru/preview/58e79d7c5d5f48a46be2265729f6caee6c3b2e8bcb465d25011321cdef8dd38f/64931410/G49EFbEfn8KHFPVOPr-AfiuNl54NYuhVOvXidvQs0219FxN2kRXiXWxSme_MQ9AndgBrZVXHyiSCoOdp9E-sGw%3D%3D?uid=0&amp;filename=IMG_1329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917" y="3833149"/>
            <a:ext cx="1899159" cy="28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3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4082" y="201930"/>
            <a:ext cx="18395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80" dirty="0">
                <a:latin typeface="Calibri" panose="020F0502020204030204" pitchFamily="34" charset="0"/>
                <a:cs typeface="Calibri" panose="020F0502020204030204" pitchFamily="34" charset="0"/>
              </a:rPr>
              <a:t>ФОТООТЧЕТ</a:t>
            </a:r>
          </a:p>
        </p:txBody>
      </p:sp>
      <p:pic>
        <p:nvPicPr>
          <p:cNvPr id="7170" name="Picture 2" descr="https://downloader.disk.yandex.ru/preview/2df0b3632b5a4ba8711d99b6991e49fa3b2112d261d96820247f21a69a734e65/649314b3/_vrYKkJBNn5w-6kJCHTnmAh9geyrprqEsfat52R2XjMiokhf3hUvb3_0DDOJa4LDs1Cib3zTVXnaosC1dh1yBg%3D%3D?uid=0&amp;filename=IMG_1385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8" r="17421" b="12093"/>
          <a:stretch/>
        </p:blipFill>
        <p:spPr bwMode="auto">
          <a:xfrm>
            <a:off x="381000" y="762000"/>
            <a:ext cx="3581400" cy="23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downloader.disk.yandex.ru/preview/04c1afa506238e32bef158739c37c4fa8d86ad7fc4688c0da390d7e20091a799/649314da/tRQlLxklfPyglkrgbEWnNfGA7IIU1X2vIqnyGwfOxGFgOPAmpM96noD4_1bS8Q-OBNEUyLjTS6nlOTZBXUnqTQ%3D%3D?uid=0&amp;filename=IMG_1425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3581400" cy="23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downloader.disk.yandex.ru/preview/04c1afa506238e32bef158739c37c4fa8d86ad7fc4688c0da390d7e20091a799/649314da/tRQlLxklfPyglkrgbEWnNfGA7IIU1X2vIqnyGwfOxGFgOPAmpM96noD4_1bS8Q-OBNEUyLjTS6nlOTZBXUnqTQ%3D%3D?uid=0&amp;filename=IMG_1425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0"/>
            <a:ext cx="3581400" cy="23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s://downloader.disk.yandex.ru/preview/5a762578e48a7c448113f2e301eb1fcd64cd307af207f35f884829275c0cc3e4/6492efb8/LeRMRRgZT9WJrtXvCUqwFLgFqKLGQ3-ixwu77DC7DBrEwG1SAsLmqwemu7VcT5KUSX_gptO7E6icXEgnfl_bkw%3D%3D?uid=0&amp;filename=IMG_0866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1254" r="15730" b="9476"/>
          <a:stretch/>
        </p:blipFill>
        <p:spPr bwMode="auto">
          <a:xfrm>
            <a:off x="381000" y="3733800"/>
            <a:ext cx="3581400" cy="23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s://downloader.disk.yandex.ru/preview/22a753bd35d4ead2d2337c455c2b0507a1179d24725858277844085fa60de341/64931410/X-HRPG8GBrbYxSHR8focJf8yFG66Ut5ohGlGfTnT2qTtnCBy2tAywJo6qhRcz76Su8JeKkZxd49p5zdgLbUxWQ%3D%3D?uid=0&amp;filename=IMG_1340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3581400" cy="23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s://downloader.disk.yandex.ru/preview/8fbbeca09e8474281252952fd3e65ee21865346748d76066e96ff69269c46490/649314da/p8q-XvNaiy-32ePhTASxgzbKsupAjn2opumBJFuyp1dv94mZF4zLZPw_xBsSdzuMskiJ5DOmhMnBRwoNKkX7Rw%3D%3D?uid=0&amp;filename=IMG_1432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9" y="3733800"/>
            <a:ext cx="3581401" cy="23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11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4082" y="278130"/>
            <a:ext cx="18395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80" dirty="0">
                <a:latin typeface="Calibri" panose="020F0502020204030204" pitchFamily="34" charset="0"/>
                <a:cs typeface="Calibri" panose="020F0502020204030204" pitchFamily="34" charset="0"/>
              </a:rPr>
              <a:t>ФОТООТЧЕТ</a:t>
            </a:r>
          </a:p>
        </p:txBody>
      </p:sp>
      <p:pic>
        <p:nvPicPr>
          <p:cNvPr id="9218" name="Picture 2" descr="https://downloader.disk.yandex.ru/preview/5fa13ba2f8f9913525a6d648e377b1a968e3e4d081ff102eb0967cf4c8c69b13/6493134b/8VEsB6chMOOSvujzYmkpqeWp5yNVUnWUF6Q8PHi7ptiEv8IbnFw9FrgL46zHzgkeJoCzfrsmsUqVzicP5GmjsQ%3D%3D?uid=0&amp;filename=IMG_1189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1981200" cy="263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downloader.disk.yandex.ru/preview/231093ffa5ee2b5b932fc80a01dc2818ed9d01d68cc9c02be30d7658c0d6ddd8/6492efb9/5bAE0GolHG1z1MPCs4OJmVdnftwhnX73FsS4h0Qy2Z2DYSHnABSFgrjato4u80Nw9U5X8VCFx0iRmCTqDU0xIQ%3D%3D?uid=0&amp;filename=IMG_0939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24" y="762000"/>
            <a:ext cx="3955118" cy="263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downloader.disk.yandex.ru/preview/f0a39475268ea7bd0c444bddc7196d65f7a7a60aa42463555a3963b9ae880514/6493134b/bhdtQ-jusHbHqSs_rv8sNX_T49QjvD2toz4EM1uyXYt5XPKi5tdZ0I6MiRXrVfd8AojilBVUQJzlhWwdtB5Vnw%3D%3D?uid=0&amp;filename=IMG_1199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3934854" cy="262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downloader.disk.yandex.ru/preview/94e67e04ab47705ebf1fb45a48f477329bc15c03a931f11264882661634dae1f/64931586/1ivnF81AhZTx9Jxn1j_djbc0W7a5y7b1azOfObT8lR2okaTOSZ9WC3pvdYzU04R7DbgvbyUVc5y7ZG8zNS9E2w%3D%3D?uid=0&amp;filename=IMG_1464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57" y="762001"/>
            <a:ext cx="1755298" cy="263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downloader.disk.yandex.ru/preview/e7eebd8f2745d6cede98f8b2c029c817858a855c198e9932e03eb8a19f61bd72/6493134b/AoXKQNPS7jAA9JKQcShPoe6JiPJd1-9TlMOVvbXDg5XvMmBXkk0mnZ7XbLfYtX-wR3k_0hddhwuFpKwH52oRyg%3D%3D?uid=0&amp;filename=IMG_1207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681" y="762001"/>
            <a:ext cx="1757182" cy="26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4082" y="201930"/>
            <a:ext cx="18395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80" dirty="0">
                <a:latin typeface="Calibri" panose="020F0502020204030204" pitchFamily="34" charset="0"/>
                <a:cs typeface="Calibri" panose="020F0502020204030204" pitchFamily="34" charset="0"/>
              </a:rPr>
              <a:t>ФОТООТЧЕТ</a:t>
            </a:r>
          </a:p>
        </p:txBody>
      </p:sp>
      <p:pic>
        <p:nvPicPr>
          <p:cNvPr id="10242" name="Picture 2" descr="https://downloader.disk.yandex.ru/preview/3110b106435e2e74a53e79fff641880d7eba5c95a776d3ce0aa9578610bef7cd/64931586/jc_vuENOPNjshls8Cudki2ZPu7gf787g9Dp5DEuE58L_gCx7LzOVsX50lsoGWWb2zaNNGj8SgFhZTG86ZGnL0A%3D%3D?uid=0&amp;filename=IMG_1478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7" y="685800"/>
            <a:ext cx="3172844" cy="23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downloader.disk.yandex.ru/preview/36d4b786ae49e9f323eb6b132176e10832cfe9b87e9b6075d404741cecb5c8b1/64931586/lCiaymYp0lCU1_SlV09r3H7nMwGdkV6LeLBurFDmGiRzVorLwYzfe2BHxfhqiBLVDQA8inTCHqNrtdQ3A8tGQw%3D%3D?uid=0&amp;filename=IMG_1446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68" y="685800"/>
            <a:ext cx="1524000" cy="228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downloader.disk.yandex.ru/preview/14d9b62bc20777c96b95a0b4eec7b58f98c3f46bb72917c4a60fd2c1c6cf1854/6493134b/8c8wxQlkGxYkuWjb8Q3wnZABq9bZmqW0CXuPPzN6bhk2jwF4iSqb7ZqVikLREwZk8IPxqZROPGn8DztENEIb5Q%3D%3D?uid=0&amp;filename=IMG_1219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1"/>
            <a:ext cx="2895601" cy="23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downloader.disk.yandex.ru/preview/4dfdcf83b1f5e5988049cd437adfeca0f8d28d1eff3227f712ba562051325830/6493134b/V-Sal5ntPzAFbffsOQw4VURWCOuxf_PeNQgZ9ChSohM5Zvk538UTFg0am-5j4S5xqm6E8qORsruhBDlMtAPqGg%3D%3D?uid=0&amp;filename=IMG_1179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2" y="688694"/>
            <a:ext cx="1539476" cy="231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downloader.disk.yandex.ru/preview/baa489492334bf729001cbea46d22b36e9ad68aa32e84fc18d8d229ef71ac257/6493134b/msC1A9Jl8YHD02SsXscMsQnqEgFKjoRPfu26yBUrJKp5E-g6ii6xkbtVrFNM1j6AZFkasLEACacCd46j7tG3zQ%3D%3D?uid=0&amp;filename=IMG_1170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7" y="3581400"/>
            <a:ext cx="3401443" cy="22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downloader.disk.yandex.ru/preview/3a271339bc073fc2a204a6dde37beaea50b048d88026a3d145c0bb9b21aa6e35/6492efb9/wyz5pV_98GIzcBwf06nQF7bUJdgmpUzBmoC0Pz2VXBRbei80Rp42EiNYssbEzmfPiioDpd7aEBB1l5MoJc53oA%3D%3D?uid=0&amp;filename=IMG_0954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636" y="3581399"/>
            <a:ext cx="3401442" cy="22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s://downloader.disk.yandex.ru/preview/56a211d77e32ab756f263de676eb6e59ee07080058af015ea96e6289f54ca477/6492efb9/OLWMPmlvOuzQWAM5oUH2EBWR0EGB-nd3F79UBQAtSosPcctGhrNHO-vSqOtI7xpQ22iQLBcirPsbx5E5YIh_mg%3D%3D?uid=0&amp;filename=IMG_0932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86" y="3576576"/>
            <a:ext cx="1512786" cy="22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9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295400"/>
            <a:ext cx="11393913" cy="4343400"/>
          </a:xfrm>
          <a:prstGeom prst="rect">
            <a:avLst/>
          </a:prstGeom>
        </p:spPr>
      </p:pic>
      <p:sp>
        <p:nvSpPr>
          <p:cNvPr id="4" name="object 5"/>
          <p:cNvSpPr txBox="1"/>
          <p:nvPr/>
        </p:nvSpPr>
        <p:spPr>
          <a:xfrm>
            <a:off x="1981200" y="304800"/>
            <a:ext cx="742378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200" b="1" i="1" spc="260" dirty="0">
                <a:latin typeface="Calibri" panose="020F0502020204030204" pitchFamily="34" charset="0"/>
                <a:cs typeface="Calibri" panose="020F0502020204030204" pitchFamily="34" charset="0"/>
              </a:rPr>
              <a:t>До встречи на будущих конференциях!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24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7028" y="432054"/>
            <a:ext cx="485521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200" spc="170" dirty="0" err="1">
                <a:latin typeface="Calibri" panose="020F0502020204030204" pitchFamily="34" charset="0"/>
                <a:cs typeface="Calibri" panose="020F0502020204030204" pitchFamily="34" charset="0"/>
              </a:rPr>
              <a:t>Научны</a:t>
            </a:r>
            <a:r>
              <a:rPr lang="ru-RU" sz="2200" spc="170" dirty="0">
                <a:latin typeface="Calibri" panose="020F0502020204030204" pitchFamily="34" charset="0"/>
                <a:cs typeface="Calibri" panose="020F0502020204030204" pitchFamily="34" charset="0"/>
              </a:rPr>
              <a:t>й</a:t>
            </a:r>
            <a:r>
              <a:rPr sz="2200" spc="1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135" dirty="0" err="1">
                <a:latin typeface="Calibri" panose="020F0502020204030204" pitchFamily="34" charset="0"/>
                <a:cs typeface="Calibri" panose="020F0502020204030204" pitchFamily="34" charset="0"/>
              </a:rPr>
              <a:t>организатор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1159" y="979324"/>
            <a:ext cx="11405235" cy="858568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757555" indent="-343535">
              <a:lnSpc>
                <a:spcPct val="100000"/>
              </a:lnSpc>
              <a:spcBef>
                <a:spcPts val="1415"/>
              </a:spcBef>
              <a:buFont typeface="Wingdings"/>
              <a:buChar char=""/>
              <a:tabLst>
                <a:tab pos="758190" algn="l"/>
              </a:tabLst>
            </a:pPr>
            <a:r>
              <a:rPr lang="ru-RU" sz="2200" spc="229" dirty="0">
                <a:latin typeface="Calibri" panose="020F0502020204030204" pitchFamily="34" charset="0"/>
                <a:cs typeface="Calibri" panose="020F0502020204030204" pitchFamily="34" charset="0"/>
              </a:rPr>
              <a:t>Кафедра «Эндокринологии и цифровой медицины ФГБНУ «Национальный НИИ общественного здоровья имени Н.А. Семашко». 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907028" y="2590285"/>
            <a:ext cx="485521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000" b="1" i="1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Партнёры</a:t>
            </a:r>
            <a:endParaRPr lang="ru-RU" sz="2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391159" y="2896097"/>
            <a:ext cx="11405235" cy="3428503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757555" indent="-343535">
              <a:lnSpc>
                <a:spcPct val="100000"/>
              </a:lnSpc>
              <a:spcBef>
                <a:spcPts val="1415"/>
              </a:spcBef>
              <a:buFont typeface="Wingdings"/>
              <a:buChar char=""/>
              <a:tabLst>
                <a:tab pos="758190" algn="l"/>
              </a:tabLst>
            </a:pPr>
            <a:r>
              <a:rPr lang="ru-RU" sz="2200" spc="229" dirty="0">
                <a:latin typeface="Calibri" panose="020F0502020204030204" pitchFamily="34" charset="0"/>
                <a:cs typeface="Calibri" panose="020F0502020204030204" pitchFamily="34" charset="0"/>
              </a:rPr>
              <a:t>Кафедры «Общественного здоровья и здравоохранения» ФГБНУ «Национальный НИИ общественного здоровья имени Н.А. Семашко»; </a:t>
            </a:r>
          </a:p>
          <a:p>
            <a:pPr marL="757555" indent="-343535">
              <a:lnSpc>
                <a:spcPct val="100000"/>
              </a:lnSpc>
              <a:spcBef>
                <a:spcPts val="1415"/>
              </a:spcBef>
              <a:buFont typeface="Wingdings"/>
              <a:buChar char=""/>
              <a:tabLst>
                <a:tab pos="758190" algn="l"/>
              </a:tabLst>
            </a:pPr>
            <a:r>
              <a:rPr lang="ru-RU" sz="2200" spc="229" dirty="0">
                <a:latin typeface="Calibri" panose="020F0502020204030204" pitchFamily="34" charset="0"/>
                <a:cs typeface="Calibri" panose="020F0502020204030204" pitchFamily="34" charset="0"/>
              </a:rPr>
              <a:t>ФГБУ «Национальный медицинский исследовательский центр реабилитации и курортологии» Министерства здравоохранения Российской Федерации; </a:t>
            </a:r>
          </a:p>
          <a:p>
            <a:pPr marL="757555" indent="-343535">
              <a:lnSpc>
                <a:spcPct val="100000"/>
              </a:lnSpc>
              <a:spcBef>
                <a:spcPts val="1415"/>
              </a:spcBef>
              <a:buFont typeface="Wingdings"/>
              <a:buChar char=""/>
              <a:tabLst>
                <a:tab pos="758190" algn="l"/>
              </a:tabLst>
            </a:pPr>
            <a:r>
              <a:rPr lang="ru-RU" sz="2200" spc="229" dirty="0">
                <a:latin typeface="Calibri" panose="020F0502020204030204" pitchFamily="34" charset="0"/>
                <a:cs typeface="Calibri" panose="020F0502020204030204" pitchFamily="34" charset="0"/>
              </a:rPr>
              <a:t>Ассоциации разработчиков и пользователей искусственного интеллекта в медицине «Национальная база медицинских знаний»; </a:t>
            </a:r>
          </a:p>
          <a:p>
            <a:pPr marL="757555" indent="-343535">
              <a:lnSpc>
                <a:spcPct val="100000"/>
              </a:lnSpc>
              <a:spcBef>
                <a:spcPts val="1415"/>
              </a:spcBef>
              <a:buFont typeface="Wingdings"/>
              <a:buChar char=""/>
              <a:tabLst>
                <a:tab pos="758190" algn="l"/>
              </a:tabLst>
            </a:pPr>
            <a:r>
              <a:rPr lang="ru-RU" sz="2200" spc="229" dirty="0">
                <a:latin typeface="Calibri" panose="020F0502020204030204" pitchFamily="34" charset="0"/>
                <a:cs typeface="Calibri" panose="020F0502020204030204" pitchFamily="34" charset="0"/>
              </a:rPr>
              <a:t>Научного комплекса прикладной генетики МФТИ;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1555"/>
            <a:ext cx="992822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200" spc="240" dirty="0">
                <a:latin typeface="Calibri" panose="020F0502020204030204" pitchFamily="34" charset="0"/>
                <a:cs typeface="Calibri" panose="020F0502020204030204" pitchFamily="34" charset="0"/>
              </a:rPr>
              <a:t>В Конгрессе </a:t>
            </a:r>
            <a:r>
              <a:rPr sz="2200" spc="165" dirty="0" err="1">
                <a:latin typeface="Calibri" panose="020F0502020204030204" pitchFamily="34" charset="0"/>
                <a:cs typeface="Calibri" panose="020F0502020204030204" pitchFamily="34" charset="0"/>
              </a:rPr>
              <a:t>приняли</a:t>
            </a:r>
            <a:r>
              <a:rPr sz="2200" spc="1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120" dirty="0" err="1">
                <a:latin typeface="Calibri" panose="020F0502020204030204" pitchFamily="34" charset="0"/>
                <a:cs typeface="Calibri" panose="020F0502020204030204" pitchFamily="34" charset="0"/>
              </a:rPr>
              <a:t>участие</a:t>
            </a:r>
            <a:r>
              <a:rPr lang="ru-RU" sz="2200" spc="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193 </a:t>
            </a:r>
            <a:r>
              <a:rPr sz="2200" spc="140" dirty="0" err="1">
                <a:latin typeface="Calibri" panose="020F0502020204030204" pitchFamily="34" charset="0"/>
                <a:cs typeface="Calibri" panose="020F0502020204030204" pitchFamily="34" charset="0"/>
              </a:rPr>
              <a:t>уникальных</a:t>
            </a:r>
            <a:r>
              <a:rPr sz="2200" spc="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130" dirty="0" err="1">
                <a:latin typeface="Calibri" panose="020F0502020204030204" pitchFamily="34" charset="0"/>
                <a:cs typeface="Calibri" panose="020F0502020204030204" pitchFamily="34" charset="0"/>
              </a:rPr>
              <a:t>слушателей</a:t>
            </a:r>
            <a:r>
              <a:rPr sz="2200" spc="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100" dirty="0" err="1">
                <a:latin typeface="Calibri" panose="020F0502020204030204" pitchFamily="34" charset="0"/>
                <a:cs typeface="Calibri" panose="020F0502020204030204" pitchFamily="34" charset="0"/>
              </a:rPr>
              <a:t>из</a:t>
            </a:r>
            <a:r>
              <a:rPr lang="ru-RU" sz="2200" spc="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0" y="909232"/>
            <a:ext cx="4158995" cy="25111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5127" y="849074"/>
            <a:ext cx="11421745" cy="44884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3575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Абакан, Ангарск, Архангельск, Ачинск, Барнаул, Бердск, </a:t>
            </a:r>
          </a:p>
          <a:p>
            <a:pPr marL="12700" marR="663575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Владивосток, Владикавказ, Грозный, Ессентуки, Иркутск, </a:t>
            </a:r>
          </a:p>
          <a:p>
            <a:pPr marL="12700" marR="663575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Казань, Калуга, Качканар, Кемерово, Краснодар, </a:t>
            </a:r>
          </a:p>
          <a:p>
            <a:pPr marL="12700" marR="663575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Краснознаменск, Красноярск, Курган, Курск, Липецк, </a:t>
            </a:r>
          </a:p>
          <a:p>
            <a:pPr marL="12700" marR="663575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Луганск, Люберцы, Магадан, Магнитогорск, Махачкала, </a:t>
            </a:r>
          </a:p>
          <a:p>
            <a:pPr marL="12700" marR="663575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Минеральные Воды, Москва, Московская область, Мытищи, </a:t>
            </a:r>
          </a:p>
          <a:p>
            <a:pPr marL="12700" marR="663575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Нальчик, Нижний Новгород, Новокуйбышевск, Новосибирск, </a:t>
            </a:r>
          </a:p>
          <a:p>
            <a:pPr marL="12700" marR="663575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Одинцово, Омск, Павловский Посад, Подольск, Самара, </a:t>
            </a:r>
          </a:p>
          <a:p>
            <a:pPr marL="12700" marR="663575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Санкт-Петербург, Сергиев Посад, Солнечногорск, Ставрополь, </a:t>
            </a:r>
          </a:p>
          <a:p>
            <a:pPr marL="12700" marR="663575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Сургут, Тихорецк, Томск, Тула, Тучково, Тюмень, Уфа, Хабаровск, </a:t>
            </a:r>
          </a:p>
          <a:p>
            <a:pPr marL="12700" marR="663575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Химки, Черкесск, Шатура, Щелково, Ярославль</a:t>
            </a:r>
          </a:p>
          <a:p>
            <a:pPr marL="12700" marR="663575" algn="just">
              <a:lnSpc>
                <a:spcPct val="100000"/>
              </a:lnSpc>
              <a:spcBef>
                <a:spcPts val="100"/>
              </a:spcBef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63575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Онлайн: 154</a:t>
            </a:r>
          </a:p>
          <a:p>
            <a:pPr marL="12700" marR="663575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Очно: 39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920177"/>
              </p:ext>
            </p:extLst>
          </p:nvPr>
        </p:nvGraphicFramePr>
        <p:xfrm>
          <a:off x="712153" y="313375"/>
          <a:ext cx="10767694" cy="5096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98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14"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b="1" spc="254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СТАТИСТИЧЕСКАЯ</a:t>
                      </a:r>
                      <a:r>
                        <a:rPr sz="2000" b="1" spc="6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b="1" spc="254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ИНФОРМАЦИЯ</a:t>
                      </a:r>
                      <a:r>
                        <a:rPr sz="2000" b="1" spc="6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b="1" spc="254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</a:t>
                      </a:r>
                      <a:r>
                        <a:rPr sz="2000" b="1" spc="9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b="1" spc="229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УЧАСТНИКАХ</a:t>
                      </a:r>
                      <a:r>
                        <a:rPr lang="ru-RU" sz="2000" b="1" spc="229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(193)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2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7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Москва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9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Тюмень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9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Калуга, Липецк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94"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Красноярск, Московская область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988979"/>
                  </a:ext>
                </a:extLst>
              </a:tr>
              <a:tr h="684340"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Ессентуки, Курган, Курск, Новосибирск, Санкт-Петербург, Сургут, Томск, Тула, Уфа, Щелково, Ярославль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340"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Архангельск, Барнаул, Владивосток,</a:t>
                      </a:r>
                      <a:r>
                        <a:rPr lang="ru-RU" sz="20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Магадан, Магнитогорск, Минеральные Воды</a:t>
                      </a:r>
                    </a:p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Одинцово, Подольск, Черкесск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497268"/>
                  </a:ext>
                </a:extLst>
              </a:tr>
              <a:tr h="195617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Абакан, Ангарск, Ачинск, Бердск, Владикавказ, Грозный, Иркутск, Казань, Качканар, Кемерово, Краснодар, Краснознаменск, Луганск, Люберцы, Махачкала, Мытищи, Нальчик, Нижний Новгород, Новокуйбышевск, Омск, Павловский Посад, Самара, Сергиев Посад, Солнечногорск, Ставрополь, Тихорецк, Тучково, Хабаровск, Химки, Шатура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 1</a:t>
                      </a:r>
                    </a:p>
                  </a:txBody>
                  <a:tcPr marL="0" marR="0" marT="438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4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038600" y="304800"/>
            <a:ext cx="5442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spc="260" dirty="0"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sz="2200" b="1" i="1" spc="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i="1" spc="165" dirty="0" err="1">
                <a:latin typeface="Calibri" panose="020F0502020204030204" pitchFamily="34" charset="0"/>
                <a:cs typeface="Calibri" panose="020F0502020204030204" pitchFamily="34" charset="0"/>
              </a:rPr>
              <a:t>участии</a:t>
            </a:r>
            <a:r>
              <a:rPr sz="2200" b="1" i="1" spc="1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i="1" spc="180" dirty="0" err="1">
                <a:latin typeface="Calibri" panose="020F0502020204030204" pitchFamily="34" charset="0"/>
                <a:cs typeface="Calibri" panose="020F0502020204030204" pitchFamily="34" charset="0"/>
              </a:rPr>
              <a:t>компани</a:t>
            </a:r>
            <a:r>
              <a:rPr lang="ru-RU" sz="2200" b="1" i="1" spc="180" dirty="0">
                <a:latin typeface="Calibri" panose="020F0502020204030204" pitchFamily="34" charset="0"/>
                <a:cs typeface="Calibri" panose="020F0502020204030204" pitchFamily="34" charset="0"/>
              </a:rPr>
              <a:t>й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22" b="6667"/>
          <a:stretch/>
        </p:blipFill>
        <p:spPr>
          <a:xfrm>
            <a:off x="2667000" y="761999"/>
            <a:ext cx="6477000" cy="5991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0" y="622061"/>
            <a:ext cx="324929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Научны</a:t>
            </a:r>
            <a:r>
              <a:rPr lang="ru-RU" sz="2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й</a:t>
            </a:r>
            <a:r>
              <a:rPr sz="2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sz="2200" kern="12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руководител</a:t>
            </a:r>
            <a:r>
              <a:rPr lang="ru-RU" sz="22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ь</a:t>
            </a:r>
            <a:endParaRPr sz="2200" kern="12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3733800" y="4057026"/>
            <a:ext cx="8105013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Древаль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Александр Васильевич,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заведующий «Кафедрой эндокринологии и цифровой медицины» ФГБНУ «Национальный НИИ общественного здоровья имени Н.А. Семашко», д.м.н., профессор.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09" y="1658981"/>
            <a:ext cx="2124891" cy="31859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029665"/>
              </p:ext>
            </p:extLst>
          </p:nvPr>
        </p:nvGraphicFramePr>
        <p:xfrm>
          <a:off x="712153" y="1211580"/>
          <a:ext cx="10767694" cy="4122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98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927"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b="1" spc="254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СТАТИСТИЧЕСКАЯ</a:t>
                      </a:r>
                      <a:r>
                        <a:rPr sz="2000" b="1" spc="6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b="1" spc="254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ИНФОРМАЦИЯ</a:t>
                      </a:r>
                      <a:r>
                        <a:rPr sz="2000" b="1" spc="6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b="1" spc="254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</a:t>
                      </a:r>
                      <a:r>
                        <a:rPr sz="2000" b="1" spc="9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b="1" spc="229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УЧАСТНИКАХ</a:t>
                      </a:r>
                      <a:r>
                        <a:rPr lang="ru-RU" sz="2000" b="1" spc="229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(193)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2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6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spc="7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Эндокринология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spc="7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Терапия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spc="7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Акушерство и гинекология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spc="7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ОЗиОЗ</a:t>
                      </a:r>
                      <a:endParaRPr lang="ru-RU" sz="2000" spc="7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9889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spc="7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ВОП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spc="7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Другие: СМИ, Кардиология, Неврология, </a:t>
                      </a:r>
                      <a:r>
                        <a:rPr lang="ru-RU" sz="2000" spc="7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МедКомпания</a:t>
                      </a:r>
                      <a:r>
                        <a:rPr lang="ru-RU" sz="2000" spc="7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Биохимика, Анестезиология, Офтальмология, Биология, Стоматология</a:t>
                      </a:r>
                    </a:p>
                    <a:p>
                      <a:pPr algn="l" fontAlgn="b"/>
                      <a:endParaRPr lang="ru-RU" sz="2000" spc="7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4972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998641"/>
              </p:ext>
            </p:extLst>
          </p:nvPr>
        </p:nvGraphicFramePr>
        <p:xfrm>
          <a:off x="712787" y="914400"/>
          <a:ext cx="10766425" cy="4926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9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15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b="1" spc="2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СТАТИСТИЧЕСКАЯ</a:t>
                      </a:r>
                      <a:r>
                        <a:rPr sz="2000" b="1" spc="8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b="1" spc="254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ИНФОРМАЦИЯ</a:t>
                      </a:r>
                      <a:r>
                        <a:rPr sz="2000" b="1" spc="8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b="1" spc="25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</a:t>
                      </a:r>
                      <a:r>
                        <a:rPr sz="2000" b="1" spc="1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2000" b="1" spc="2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УЧАСТНИКА</a:t>
                      </a:r>
                      <a:r>
                        <a:rPr lang="ru-RU" sz="2000" b="1" spc="22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 </a:t>
                      </a:r>
                      <a:r>
                        <a:rPr lang="ru-RU" sz="2000" b="1" spc="229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(193)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12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A2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Врач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Руководитель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253"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Зав. Отделением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Ординатор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63474"/>
                  </a:ext>
                </a:extLst>
              </a:tr>
              <a:tr h="4977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Директор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1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Профессор</a:t>
                      </a: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683052"/>
                  </a:ext>
                </a:extLst>
              </a:tr>
              <a:tr h="423817"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Эксперт аппарата комиссии</a:t>
                      </a:r>
                    </a:p>
                    <a:p>
                      <a:pPr algn="l" fontAlgn="b"/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06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Другое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Начальник медицинской службы, Медицинский представитель, Главный врач, Зам. Директора, Зав. Курсом эндокринологии, Научный сотрудник, Доцент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38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38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400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74082" y="354330"/>
            <a:ext cx="18395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280" dirty="0">
                <a:latin typeface="Calibri" panose="020F0502020204030204" pitchFamily="34" charset="0"/>
                <a:cs typeface="Calibri" panose="020F0502020204030204" pitchFamily="34" charset="0"/>
              </a:rPr>
              <a:t>ФОТООТЧЕТ</a:t>
            </a:r>
          </a:p>
        </p:txBody>
      </p:sp>
      <p:pic>
        <p:nvPicPr>
          <p:cNvPr id="3074" name="Picture 2" descr="https://downloader.disk.yandex.ru/preview/5499e08cbf172dc14b6830342c83dd6b531fb48f30f2cd3ff5c25a8821c8a5f4/6492efb8/Pst_fr-Thl_ev3a46-BI5XpAC78ELjcoawoKhmU5kfCFwjVgjdvGVQ6bSzl7cZct0W3Ku4ERM41-GuncuZVqtA%3D%3D?uid=0&amp;filename=IMG_0872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331599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ownloader.disk.yandex.ru/preview/6264787bddc94e2f620bb037cc7de772f69495d584d8e58feeb9e1ad931598b9/6492efb9/cTEgNLVeKMhBLzOgVLdEgP-u_Yy5_8tBigqu-uDQxzAT78C0djhOfhlo3xtB9Mw7foQcV7sz75rzYKcE_1ogBw%3D%3D?uid=0&amp;filename=IMG_0919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3308008" cy="22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ownloader.disk.yandex.ru/preview/041656a5e49520bf438dfa9b1305778433d1f4ed8f34c17f9cd6ae58a08f256b/6492efb9/_9eH7_X8pOAOUHOq3EPBM_fZ28DNuJutzyVYIZ4NBFWARZ2PB7oWWpNTCao_7DJESgcEQ2yvwHAyh27nB-NrIw%3D%3D?uid=0&amp;filename=IMG_0923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13" y="990600"/>
            <a:ext cx="3276600" cy="21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downloader.disk.yandex.ru/preview/8779f9f745950af2fdee2bbbf3ac60e1a909ba71eaca5d7ea74018e8ac1ecfa8/6492efb9/9dgnaacrR-vww5XUER7YxKisHrxk9o9n57WMwzkgFwXxDXctbp_5TbCZp0e_Cz9PCyIasEK8DX6PYIWQSxueUQ%3D%3D?uid=0&amp;filename=IMG_0927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657600"/>
            <a:ext cx="331599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downloader.disk.yandex.ru/preview/753c60fe32548975687d66235dd9304b7384a78d86b722a9e84fa8f557d46d1a/6492efb9/01w87PxvMqrfY9sFygLPXfwCpRsBR9n6twCKOayX4w6w_j3feraKZd3jHtE7eeooaaUTqRPTfBUX7dk4zuvigw%3D%3D?uid=0&amp;filename=IMG_0946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8" y="3657600"/>
            <a:ext cx="3268615" cy="21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downloader.disk.yandex.ru/preview/671d8e32edec4ead7f2d9038527de0539e485565e442f6c54fbf1e819ce2a018/6492f00b/ff01b_Yykis-OL1XvT34Sh3l6vZB0FZ4U-0Q6y4BDi5kn0a-wS26TjgPMXVHuNe_pVzJIwa3NNafCvf3sbZKRw%3D%3D?uid=0&amp;filename=IMG_0994.JPG&amp;disposition=inline&amp;hash=&amp;limit=0&amp;content_type=image%2Fjpeg&amp;owner_uid=0&amp;tknv=v2&amp;size=1753x9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2176"/>
            <a:ext cx="331599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05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28470</TotalTime>
  <Words>519</Words>
  <Application>Microsoft Macintosh PowerPoint</Application>
  <PresentationFormat>Широкоэкранный</PresentationFormat>
  <Paragraphs>82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Cambria</vt:lpstr>
      <vt:lpstr>Wingdings</vt:lpstr>
      <vt:lpstr>Office Theme</vt:lpstr>
      <vt:lpstr>Презентация PowerPoint</vt:lpstr>
      <vt:lpstr>Научный организатор</vt:lpstr>
      <vt:lpstr>В Конгрессе приняли участие 193 уникальных слушателей из:</vt:lpstr>
      <vt:lpstr>Презентация PowerPoint</vt:lpstr>
      <vt:lpstr>Презентация PowerPoint</vt:lpstr>
      <vt:lpstr>Научный руководитель</vt:lpstr>
      <vt:lpstr>Презентация PowerPoint</vt:lpstr>
      <vt:lpstr>Презентация PowerPoint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Анетта</dc:creator>
  <cp:lastModifiedBy>Microsoft Office User</cp:lastModifiedBy>
  <cp:revision>175</cp:revision>
  <dcterms:created xsi:type="dcterms:W3CDTF">2022-09-19T18:04:29Z</dcterms:created>
  <dcterms:modified xsi:type="dcterms:W3CDTF">2023-06-26T10:05:04Z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2022-08-31T00:00:00Z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2022-09-19T00:00:00Z</vt:filetime>
  </property>
</Properties>
</file>